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61" r:id="rId4"/>
    <p:sldId id="271" r:id="rId5"/>
    <p:sldId id="272" r:id="rId6"/>
    <p:sldId id="262" r:id="rId7"/>
    <p:sldId id="263" r:id="rId8"/>
    <p:sldId id="273" r:id="rId9"/>
    <p:sldId id="264" r:id="rId10"/>
    <p:sldId id="265" r:id="rId11"/>
    <p:sldId id="266"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BCE15B09-45F6-4656-9D05-DC5BB5547F92}" type="datetimeFigureOut">
              <a:rPr lang="en-US" smtClean="0"/>
              <a:pPr/>
              <a:t>3/3/2020</a:t>
            </a:fld>
            <a:endParaRPr lang="en-US"/>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44CC9C21-1EF8-4260-BA25-319E1D8D1136}" type="slidenum">
              <a:rPr lang="en-US" smtClean="0"/>
              <a:pPr/>
              <a:t>‹#›</a:t>
            </a:fld>
            <a:endParaRPr lang="en-US"/>
          </a:p>
        </p:txBody>
      </p:sp>
      <p:sp>
        <p:nvSpPr>
          <p:cNvPr id="15" name="Footer Placeholder 14"/>
          <p:cNvSpPr>
            <a:spLocks noGrp="1"/>
          </p:cNvSpPr>
          <p:nvPr>
            <p:ph type="ftr" sz="quarter" idx="12"/>
          </p:nvPr>
        </p:nvSpPr>
        <p:spPr>
          <a:xfrm>
            <a:off x="3581400" y="6296248"/>
            <a:ext cx="2820987" cy="152400"/>
          </a:xfrm>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BCE15B09-45F6-4656-9D05-DC5BB5547F92}" type="datetimeFigureOut">
              <a:rPr lang="en-US" smtClean="0"/>
              <a:pPr/>
              <a:t>3/3/2020</a:t>
            </a:fld>
            <a:endParaRPr lang="en-US"/>
          </a:p>
        </p:txBody>
      </p:sp>
      <p:sp>
        <p:nvSpPr>
          <p:cNvPr id="14" name="Slide Number Placeholder 13"/>
          <p:cNvSpPr>
            <a:spLocks noGrp="1"/>
          </p:cNvSpPr>
          <p:nvPr>
            <p:ph type="sldNum" sz="quarter" idx="11"/>
          </p:nvPr>
        </p:nvSpPr>
        <p:spPr/>
        <p:txBody>
          <a:bodyPr/>
          <a:lstStyle/>
          <a:p>
            <a:fld id="{44CC9C21-1EF8-4260-BA25-319E1D8D1136}"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BCE15B09-45F6-4656-9D05-DC5BB5547F92}" type="datetimeFigureOut">
              <a:rPr lang="en-US" smtClean="0"/>
              <a:pPr/>
              <a:t>3/3/2020</a:t>
            </a:fld>
            <a:endParaRPr lang="en-US"/>
          </a:p>
        </p:txBody>
      </p:sp>
      <p:sp>
        <p:nvSpPr>
          <p:cNvPr id="14" name="Slide Number Placeholder 13"/>
          <p:cNvSpPr>
            <a:spLocks noGrp="1"/>
          </p:cNvSpPr>
          <p:nvPr>
            <p:ph type="sldNum" sz="quarter" idx="11"/>
          </p:nvPr>
        </p:nvSpPr>
        <p:spPr/>
        <p:txBody>
          <a:bodyPr/>
          <a:lstStyle/>
          <a:p>
            <a:fld id="{44CC9C21-1EF8-4260-BA25-319E1D8D1136}"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BCE15B09-45F6-4656-9D05-DC5BB5547F92}" type="datetimeFigureOut">
              <a:rPr lang="en-US" smtClean="0"/>
              <a:pPr/>
              <a:t>3/3/2020</a:t>
            </a:fld>
            <a:endParaRPr lang="en-US"/>
          </a:p>
        </p:txBody>
      </p:sp>
      <p:sp>
        <p:nvSpPr>
          <p:cNvPr id="11" name="Slide Number Placeholder 10"/>
          <p:cNvSpPr>
            <a:spLocks noGrp="1"/>
          </p:cNvSpPr>
          <p:nvPr>
            <p:ph type="sldNum" sz="quarter" idx="11"/>
          </p:nvPr>
        </p:nvSpPr>
        <p:spPr/>
        <p:txBody>
          <a:bodyPr/>
          <a:lstStyle/>
          <a:p>
            <a:fld id="{44CC9C21-1EF8-4260-BA25-319E1D8D1136}" type="slidenum">
              <a:rPr lang="en-US" smtClean="0"/>
              <a:pPr/>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BCE15B09-45F6-4656-9D05-DC5BB5547F92}" type="datetimeFigureOut">
              <a:rPr lang="en-US" smtClean="0"/>
              <a:pPr/>
              <a:t>3/3/2020</a:t>
            </a:fld>
            <a:endParaRPr lang="en-US"/>
          </a:p>
        </p:txBody>
      </p:sp>
      <p:sp>
        <p:nvSpPr>
          <p:cNvPr id="13" name="Slide Number Placeholder 12"/>
          <p:cNvSpPr>
            <a:spLocks noGrp="1"/>
          </p:cNvSpPr>
          <p:nvPr>
            <p:ph type="sldNum" sz="quarter" idx="11"/>
          </p:nvPr>
        </p:nvSpPr>
        <p:spPr>
          <a:xfrm>
            <a:off x="4116388" y="6400800"/>
            <a:ext cx="533400" cy="152400"/>
          </a:xfrm>
        </p:spPr>
        <p:txBody>
          <a:bodyPr/>
          <a:lstStyle/>
          <a:p>
            <a:fld id="{44CC9C21-1EF8-4260-BA25-319E1D8D1136}" type="slidenum">
              <a:rPr lang="en-US" smtClean="0"/>
              <a:pPr/>
              <a:t>‹#›</a:t>
            </a:fld>
            <a:endParaRPr lang="en-US"/>
          </a:p>
        </p:txBody>
      </p:sp>
      <p:sp>
        <p:nvSpPr>
          <p:cNvPr id="14" name="Footer Placeholder 13"/>
          <p:cNvSpPr>
            <a:spLocks noGrp="1"/>
          </p:cNvSpPr>
          <p:nvPr>
            <p:ph type="ftr" sz="quarter" idx="12"/>
          </p:nvPr>
        </p:nvSpPr>
        <p:spPr>
          <a:xfrm>
            <a:off x="838200" y="6296248"/>
            <a:ext cx="2820987" cy="152400"/>
          </a:xfrm>
        </p:spPr>
        <p:txBody>
          <a:bodyPr/>
          <a:lstStyle/>
          <a:p>
            <a:endParaRPr lang="en-US"/>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BCE15B09-45F6-4656-9D05-DC5BB5547F92}" type="datetimeFigureOut">
              <a:rPr lang="en-US" smtClean="0"/>
              <a:pPr/>
              <a:t>3/3/2020</a:t>
            </a:fld>
            <a:endParaRPr lang="en-US"/>
          </a:p>
        </p:txBody>
      </p:sp>
      <p:sp>
        <p:nvSpPr>
          <p:cNvPr id="13" name="Slide Number Placeholder 12"/>
          <p:cNvSpPr>
            <a:spLocks noGrp="1"/>
          </p:cNvSpPr>
          <p:nvPr>
            <p:ph type="sldNum" sz="quarter" idx="11"/>
          </p:nvPr>
        </p:nvSpPr>
        <p:spPr/>
        <p:txBody>
          <a:bodyPr/>
          <a:lstStyle/>
          <a:p>
            <a:fld id="{44CC9C21-1EF8-4260-BA25-319E1D8D1136}"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BCE15B09-45F6-4656-9D05-DC5BB5547F92}" type="datetimeFigureOut">
              <a:rPr lang="en-US" smtClean="0"/>
              <a:pPr/>
              <a:t>3/3/2020</a:t>
            </a:fld>
            <a:endParaRPr lang="en-US"/>
          </a:p>
        </p:txBody>
      </p:sp>
      <p:sp>
        <p:nvSpPr>
          <p:cNvPr id="14" name="Slide Number Placeholder 13"/>
          <p:cNvSpPr>
            <a:spLocks noGrp="1"/>
          </p:cNvSpPr>
          <p:nvPr>
            <p:ph type="sldNum" sz="quarter" idx="11"/>
          </p:nvPr>
        </p:nvSpPr>
        <p:spPr/>
        <p:txBody>
          <a:bodyPr/>
          <a:lstStyle/>
          <a:p>
            <a:fld id="{44CC9C21-1EF8-4260-BA25-319E1D8D1136}" type="slidenum">
              <a:rPr lang="en-US" smtClean="0"/>
              <a:pPr/>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BCE15B09-45F6-4656-9D05-DC5BB5547F92}" type="datetimeFigureOut">
              <a:rPr lang="en-US" smtClean="0"/>
              <a:pPr/>
              <a:t>3/3/2020</a:t>
            </a:fld>
            <a:endParaRPr lang="en-US"/>
          </a:p>
        </p:txBody>
      </p:sp>
      <p:sp>
        <p:nvSpPr>
          <p:cNvPr id="10" name="Slide Number Placeholder 9"/>
          <p:cNvSpPr>
            <a:spLocks noGrp="1"/>
          </p:cNvSpPr>
          <p:nvPr>
            <p:ph type="sldNum" sz="quarter" idx="11"/>
          </p:nvPr>
        </p:nvSpPr>
        <p:spPr/>
        <p:txBody>
          <a:bodyPr/>
          <a:lstStyle/>
          <a:p>
            <a:fld id="{44CC9C21-1EF8-4260-BA25-319E1D8D1136}" type="slidenum">
              <a:rPr lang="en-US" smtClean="0"/>
              <a:pPr/>
              <a:t>‹#›</a:t>
            </a:fld>
            <a:endParaRPr lang="en-US"/>
          </a:p>
        </p:txBody>
      </p:sp>
      <p:sp>
        <p:nvSpPr>
          <p:cNvPr id="11" name="Footer Placeholder 1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CE15B09-45F6-4656-9D05-DC5BB5547F92}" type="datetimeFigureOut">
              <a:rPr lang="en-US" smtClean="0"/>
              <a:pPr/>
              <a:t>3/3/2020</a:t>
            </a:fld>
            <a:endParaRPr lang="en-US"/>
          </a:p>
        </p:txBody>
      </p:sp>
      <p:sp>
        <p:nvSpPr>
          <p:cNvPr id="9" name="Slide Number Placeholder 8"/>
          <p:cNvSpPr>
            <a:spLocks noGrp="1"/>
          </p:cNvSpPr>
          <p:nvPr>
            <p:ph type="sldNum" sz="quarter" idx="11"/>
          </p:nvPr>
        </p:nvSpPr>
        <p:spPr/>
        <p:txBody>
          <a:bodyPr/>
          <a:lstStyle/>
          <a:p>
            <a:fld id="{44CC9C21-1EF8-4260-BA25-319E1D8D1136}"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BCE15B09-45F6-4656-9D05-DC5BB5547F92}" type="datetimeFigureOut">
              <a:rPr lang="en-US" smtClean="0"/>
              <a:pPr/>
              <a:t>3/3/2020</a:t>
            </a:fld>
            <a:endParaRPr lang="en-US"/>
          </a:p>
        </p:txBody>
      </p:sp>
      <p:sp>
        <p:nvSpPr>
          <p:cNvPr id="16" name="Slide Number Placeholder 15"/>
          <p:cNvSpPr>
            <a:spLocks noGrp="1"/>
          </p:cNvSpPr>
          <p:nvPr>
            <p:ph type="sldNum" sz="quarter" idx="11"/>
          </p:nvPr>
        </p:nvSpPr>
        <p:spPr/>
        <p:txBody>
          <a:bodyPr/>
          <a:lstStyle/>
          <a:p>
            <a:fld id="{44CC9C21-1EF8-4260-BA25-319E1D8D1136}"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BCE15B09-45F6-4656-9D05-DC5BB5547F92}" type="datetimeFigureOut">
              <a:rPr lang="en-US" smtClean="0"/>
              <a:pPr/>
              <a:t>3/3/2020</a:t>
            </a:fld>
            <a:endParaRPr lang="en-US"/>
          </a:p>
        </p:txBody>
      </p:sp>
      <p:sp>
        <p:nvSpPr>
          <p:cNvPr id="17" name="Slide Number Placeholder 16"/>
          <p:cNvSpPr>
            <a:spLocks noGrp="1"/>
          </p:cNvSpPr>
          <p:nvPr>
            <p:ph type="sldNum" sz="quarter" idx="11"/>
          </p:nvPr>
        </p:nvSpPr>
        <p:spPr/>
        <p:txBody>
          <a:bodyPr/>
          <a:lstStyle/>
          <a:p>
            <a:fld id="{44CC9C21-1EF8-4260-BA25-319E1D8D1136}" type="slidenum">
              <a:rPr lang="en-US" smtClean="0"/>
              <a:pPr/>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44CC9C21-1EF8-4260-BA25-319E1D8D1136}" type="slidenum">
              <a:rPr lang="en-US" smtClean="0"/>
              <a:pPr/>
              <a:t>‹#›</a:t>
            </a:fld>
            <a:endParaRPr lang="en-US"/>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BCE15B09-45F6-4656-9D05-DC5BB5547F92}" type="datetimeFigureOut">
              <a:rPr lang="en-US" smtClean="0"/>
              <a:pPr/>
              <a:t>3/3/2020</a:t>
            </a:fld>
            <a:endParaRPr lang="en-US"/>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676400"/>
            <a:ext cx="8077200" cy="1938992"/>
          </a:xfrm>
          <a:prstGeom prst="rect">
            <a:avLst/>
          </a:prstGeom>
        </p:spPr>
        <p:txBody>
          <a:bodyPr wrap="square">
            <a:spAutoFit/>
          </a:bodyPr>
          <a:lstStyle/>
          <a:p>
            <a:pPr algn="ctr"/>
            <a:r>
              <a:rPr lang="en-US" sz="6000" b="1" u="sng" dirty="0" smtClean="0"/>
              <a:t>OECD-414 Guidelines    </a:t>
            </a:r>
          </a:p>
          <a:p>
            <a:pPr algn="ctr"/>
            <a:r>
              <a:rPr lang="en-US" sz="6000" b="1" u="sng" dirty="0" smtClean="0"/>
              <a:t> For </a:t>
            </a:r>
            <a:r>
              <a:rPr lang="en-US" sz="6000" b="1" u="sng" dirty="0" err="1" smtClean="0"/>
              <a:t>Teratogenicity</a:t>
            </a:r>
            <a:endParaRPr lang="en-US" sz="6000" b="1" u="sng" dirty="0"/>
          </a:p>
        </p:txBody>
      </p:sp>
    </p:spTree>
    <p:extLst>
      <p:ext uri="{BB962C8B-B14F-4D97-AF65-F5344CB8AC3E}">
        <p14:creationId xmlns:p14="http://schemas.microsoft.com/office/powerpoint/2010/main" val="1249037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458200" cy="6186309"/>
          </a:xfrm>
          <a:prstGeom prst="rect">
            <a:avLst/>
          </a:prstGeom>
        </p:spPr>
        <p:txBody>
          <a:bodyPr wrap="square">
            <a:spAutoFit/>
          </a:bodyPr>
          <a:lstStyle/>
          <a:p>
            <a:r>
              <a:rPr lang="en-US" sz="2800" b="1" u="sng" dirty="0" smtClean="0"/>
              <a:t>Observations of the dams </a:t>
            </a:r>
          </a:p>
          <a:p>
            <a:pPr marL="342900" indent="-342900" algn="just">
              <a:buFont typeface="Arial" pitchFamily="34" charset="0"/>
              <a:buChar char="•"/>
            </a:pPr>
            <a:r>
              <a:rPr lang="en-US" sz="2400" dirty="0" smtClean="0"/>
              <a:t>Clinical observations should be made and recorded at least once a day, preferably at the same times. The condition of the animals should be recorded including mortality, pertinent </a:t>
            </a:r>
            <a:r>
              <a:rPr lang="en-US" sz="2400" dirty="0" err="1" smtClean="0"/>
              <a:t>behavioural</a:t>
            </a:r>
            <a:r>
              <a:rPr lang="en-US" sz="2400" dirty="0" smtClean="0"/>
              <a:t> changes, and all signs of overt toxicity.</a:t>
            </a:r>
          </a:p>
          <a:p>
            <a:r>
              <a:rPr lang="en-US" sz="2800" b="1" u="sng" dirty="0" smtClean="0"/>
              <a:t>Post-mortem examination</a:t>
            </a:r>
          </a:p>
          <a:p>
            <a:pPr marL="342900" indent="-342900">
              <a:buFont typeface="Arial" pitchFamily="34" charset="0"/>
              <a:buChar char="•"/>
            </a:pPr>
            <a:r>
              <a:rPr lang="en-US" sz="2400" dirty="0" smtClean="0"/>
              <a:t>Females should be killed one day prior to the expected day of delivery. </a:t>
            </a:r>
          </a:p>
          <a:p>
            <a:pPr marL="342900" indent="-342900" algn="just">
              <a:buFont typeface="Arial" pitchFamily="34" charset="0"/>
              <a:buChar char="•"/>
            </a:pPr>
            <a:r>
              <a:rPr lang="en-US" sz="2400" dirty="0" smtClean="0"/>
              <a:t>At the time of termination or death during the study, the dam should be examined macroscopically for any structural abnormalities or pathological changes.</a:t>
            </a:r>
          </a:p>
          <a:p>
            <a:r>
              <a:rPr lang="en-US" sz="2800" b="1" u="sng" dirty="0" smtClean="0"/>
              <a:t>Examination of uterine contents</a:t>
            </a:r>
          </a:p>
          <a:p>
            <a:pPr marL="342900" indent="-342900">
              <a:buFont typeface="Arial" pitchFamily="34" charset="0"/>
              <a:buChar char="•"/>
            </a:pPr>
            <a:r>
              <a:rPr lang="en-US" sz="2400" dirty="0" smtClean="0"/>
              <a:t>This includes</a:t>
            </a:r>
          </a:p>
          <a:p>
            <a:pPr marL="342900" indent="-342900">
              <a:buFont typeface="Arial" pitchFamily="34" charset="0"/>
              <a:buChar char="•"/>
            </a:pPr>
            <a:r>
              <a:rPr lang="en-US" sz="2400" dirty="0" smtClean="0"/>
              <a:t>Weighing the uterus</a:t>
            </a:r>
          </a:p>
          <a:p>
            <a:pPr marL="342900" indent="-342900">
              <a:buFont typeface="Arial" pitchFamily="34" charset="0"/>
              <a:buChar char="•"/>
            </a:pPr>
            <a:r>
              <a:rPr lang="en-US" sz="2400" dirty="0" smtClean="0"/>
              <a:t>Number of corpora </a:t>
            </a:r>
            <a:r>
              <a:rPr lang="en-US" sz="2400" dirty="0" err="1" smtClean="0"/>
              <a:t>lutea</a:t>
            </a:r>
            <a:endParaRPr lang="en-US" sz="2400" dirty="0" smtClean="0"/>
          </a:p>
          <a:p>
            <a:pPr marL="342900" indent="-342900">
              <a:buFont typeface="Arial" pitchFamily="34" charset="0"/>
              <a:buChar char="•"/>
            </a:pPr>
            <a:r>
              <a:rPr lang="en-US" sz="2400" dirty="0" smtClean="0"/>
              <a:t>Degree of </a:t>
            </a:r>
            <a:r>
              <a:rPr lang="en-US" sz="2400" dirty="0" err="1" smtClean="0"/>
              <a:t>resorption</a:t>
            </a:r>
            <a:endParaRPr lang="en-US" sz="2400" dirty="0"/>
          </a:p>
        </p:txBody>
      </p:sp>
    </p:spTree>
    <p:extLst>
      <p:ext uri="{BB962C8B-B14F-4D97-AF65-F5344CB8AC3E}">
        <p14:creationId xmlns:p14="http://schemas.microsoft.com/office/powerpoint/2010/main" val="12769032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
            <a:ext cx="8458200" cy="4647426"/>
          </a:xfrm>
          <a:prstGeom prst="rect">
            <a:avLst/>
          </a:prstGeom>
        </p:spPr>
        <p:txBody>
          <a:bodyPr wrap="square">
            <a:spAutoFit/>
          </a:bodyPr>
          <a:lstStyle/>
          <a:p>
            <a:r>
              <a:rPr lang="en-US" sz="2800" b="1" dirty="0" smtClean="0"/>
              <a:t>Examination of </a:t>
            </a:r>
            <a:r>
              <a:rPr lang="en-US" sz="2800" b="1" dirty="0" err="1" smtClean="0"/>
              <a:t>foetuses</a:t>
            </a:r>
            <a:endParaRPr lang="en-US" sz="2800" b="1" dirty="0" smtClean="0"/>
          </a:p>
          <a:p>
            <a:r>
              <a:rPr lang="en-US" sz="2400" dirty="0" smtClean="0"/>
              <a:t>It includes</a:t>
            </a:r>
          </a:p>
          <a:p>
            <a:r>
              <a:rPr lang="en-US" sz="2400" dirty="0" smtClean="0"/>
              <a:t>Gender</a:t>
            </a:r>
          </a:p>
          <a:p>
            <a:r>
              <a:rPr lang="en-US" sz="2400" dirty="0" smtClean="0"/>
              <a:t>Body weight</a:t>
            </a:r>
          </a:p>
          <a:p>
            <a:r>
              <a:rPr lang="en-US" sz="2400" dirty="0" smtClean="0"/>
              <a:t>Body soft tissues and skeletal changes</a:t>
            </a:r>
          </a:p>
          <a:p>
            <a:r>
              <a:rPr lang="en-US" sz="2800" b="1" dirty="0" smtClean="0"/>
              <a:t>Results</a:t>
            </a:r>
          </a:p>
          <a:p>
            <a:r>
              <a:rPr lang="en-US" sz="2400" dirty="0" smtClean="0"/>
              <a:t>This includes</a:t>
            </a:r>
          </a:p>
          <a:p>
            <a:r>
              <a:rPr lang="en-US" sz="2400" dirty="0" smtClean="0"/>
              <a:t>Maternal and </a:t>
            </a:r>
            <a:r>
              <a:rPr lang="en-US" sz="2400" dirty="0" err="1" smtClean="0"/>
              <a:t>feotal</a:t>
            </a:r>
            <a:r>
              <a:rPr lang="en-US" sz="2400" dirty="0" smtClean="0"/>
              <a:t> test results</a:t>
            </a:r>
          </a:p>
          <a:p>
            <a:r>
              <a:rPr lang="en-US" sz="2400" dirty="0" err="1" smtClean="0"/>
              <a:t>Foetal</a:t>
            </a:r>
            <a:r>
              <a:rPr lang="en-US" sz="2400" dirty="0" smtClean="0"/>
              <a:t> soft tissues and skeletal alteration</a:t>
            </a:r>
          </a:p>
          <a:p>
            <a:r>
              <a:rPr lang="en-US" sz="2400" dirty="0" smtClean="0"/>
              <a:t>Statistical analysis of the findings</a:t>
            </a:r>
          </a:p>
          <a:p>
            <a:endParaRPr lang="en-US" sz="2400" dirty="0"/>
          </a:p>
          <a:p>
            <a:r>
              <a:rPr lang="en-US" sz="2400" dirty="0" smtClean="0"/>
              <a:t>After interpretation of results conclusions are drawn</a:t>
            </a:r>
            <a:endParaRPr lang="en-US" sz="2400" dirty="0"/>
          </a:p>
        </p:txBody>
      </p:sp>
    </p:spTree>
    <p:extLst>
      <p:ext uri="{BB962C8B-B14F-4D97-AF65-F5344CB8AC3E}">
        <p14:creationId xmlns:p14="http://schemas.microsoft.com/office/powerpoint/2010/main" val="32298736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8458200" cy="7478970"/>
          </a:xfrm>
          <a:prstGeom prst="rect">
            <a:avLst/>
          </a:prstGeom>
        </p:spPr>
        <p:txBody>
          <a:bodyPr wrap="square">
            <a:spAutoFit/>
          </a:bodyPr>
          <a:lstStyle/>
          <a:p>
            <a:r>
              <a:rPr lang="en-US" sz="2400" b="1" i="1" u="sng" dirty="0" smtClean="0"/>
              <a:t>These are updating guidelines 414 for prenatal  development studies ( 22</a:t>
            </a:r>
            <a:r>
              <a:rPr lang="en-US" sz="2400" b="1" i="1" u="sng" baseline="30000" dirty="0" smtClean="0"/>
              <a:t>nd</a:t>
            </a:r>
            <a:r>
              <a:rPr lang="en-US" sz="2400" b="1" i="1" u="sng" dirty="0" smtClean="0"/>
              <a:t> January 2001 )</a:t>
            </a:r>
          </a:p>
          <a:p>
            <a:endParaRPr lang="en-US" sz="2400" i="1" u="sng" dirty="0" smtClean="0">
              <a:solidFill>
                <a:srgbClr val="00B0F0"/>
              </a:solidFill>
            </a:endParaRPr>
          </a:p>
          <a:p>
            <a:r>
              <a:rPr lang="en-US" sz="2800" b="1" dirty="0" smtClean="0"/>
              <a:t>DEFINITIONS:</a:t>
            </a:r>
          </a:p>
          <a:p>
            <a:pPr algn="just"/>
            <a:r>
              <a:rPr lang="en-US" sz="2400" b="1" u="sng" dirty="0" smtClean="0"/>
              <a:t>Developmental toxicology</a:t>
            </a:r>
            <a:r>
              <a:rPr lang="en-US" sz="2400" b="1" dirty="0" smtClean="0"/>
              <a:t>:</a:t>
            </a:r>
            <a:r>
              <a:rPr lang="en-US" sz="2400" dirty="0" smtClean="0"/>
              <a:t> The study of adverse effects on the developing organism that may result from exposure prior to conception, during prenatal development, or </a:t>
            </a:r>
            <a:r>
              <a:rPr lang="en-US" sz="2400" dirty="0" err="1" smtClean="0"/>
              <a:t>postnatally</a:t>
            </a:r>
            <a:r>
              <a:rPr lang="en-US" sz="2400" dirty="0" smtClean="0"/>
              <a:t> to the time of sexual maturation. The major manifestations of developmental toxicity include</a:t>
            </a:r>
          </a:p>
          <a:p>
            <a:r>
              <a:rPr lang="en-US" sz="2400" dirty="0" smtClean="0"/>
              <a:t> 1) death of the organism, </a:t>
            </a:r>
          </a:p>
          <a:p>
            <a:r>
              <a:rPr lang="en-US" sz="2400" dirty="0" smtClean="0"/>
              <a:t> 2) structural abnormality,</a:t>
            </a:r>
          </a:p>
          <a:p>
            <a:r>
              <a:rPr lang="en-US" sz="2400" dirty="0" smtClean="0"/>
              <a:t> 3) altered growth</a:t>
            </a:r>
          </a:p>
          <a:p>
            <a:r>
              <a:rPr lang="en-US" sz="2400" dirty="0" smtClean="0"/>
              <a:t> 4) functional deficiency.</a:t>
            </a:r>
          </a:p>
          <a:p>
            <a:r>
              <a:rPr lang="en-US" sz="2400" dirty="0" smtClean="0"/>
              <a:t> Developmental toxicology was formerly often referred to as teratology.</a:t>
            </a:r>
          </a:p>
          <a:p>
            <a:endParaRPr lang="en-US" sz="2400" i="1" u="sng" dirty="0" smtClean="0">
              <a:solidFill>
                <a:srgbClr val="00B0F0"/>
              </a:solidFill>
            </a:endParaRPr>
          </a:p>
          <a:p>
            <a:endParaRPr lang="en-US" sz="2400" b="1" dirty="0" smtClean="0"/>
          </a:p>
          <a:p>
            <a:endParaRPr lang="en-US" sz="2400" b="1" dirty="0" smtClean="0"/>
          </a:p>
          <a:p>
            <a:endParaRPr lang="en-US" sz="2400" b="1" dirty="0" smtClean="0"/>
          </a:p>
          <a:p>
            <a:endParaRPr lang="en-US" sz="2400" b="1"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0402"/>
            <a:ext cx="8458200" cy="6001643"/>
          </a:xfrm>
          <a:prstGeom prst="rect">
            <a:avLst/>
          </a:prstGeom>
        </p:spPr>
        <p:txBody>
          <a:bodyPr wrap="square">
            <a:spAutoFit/>
          </a:bodyPr>
          <a:lstStyle/>
          <a:p>
            <a:pPr algn="just"/>
            <a:r>
              <a:rPr lang="en-US" sz="2400" b="1" u="sng" dirty="0" smtClean="0"/>
              <a:t>Adverse effect</a:t>
            </a:r>
            <a:r>
              <a:rPr lang="en-US" sz="2400" b="1" dirty="0" smtClean="0"/>
              <a:t>:</a:t>
            </a:r>
            <a:r>
              <a:rPr lang="en-US" sz="2400" dirty="0" smtClean="0"/>
              <a:t> any treatment-related alteration from baseline that diminishes an organism’s ability to survive, reproduce or adapt to the environment. </a:t>
            </a:r>
          </a:p>
          <a:p>
            <a:r>
              <a:rPr lang="en-US" sz="2400" b="1" u="sng" dirty="0" smtClean="0"/>
              <a:t>Altered growth</a:t>
            </a:r>
            <a:r>
              <a:rPr lang="en-US" sz="2400" b="1" dirty="0" smtClean="0"/>
              <a:t>:</a:t>
            </a:r>
            <a:r>
              <a:rPr lang="en-US" sz="2400" dirty="0" smtClean="0"/>
              <a:t> </a:t>
            </a:r>
          </a:p>
          <a:p>
            <a:r>
              <a:rPr lang="en-US" sz="2400" dirty="0" smtClean="0"/>
              <a:t>                      An alteration in offspring organ or body weight or size.</a:t>
            </a:r>
          </a:p>
          <a:p>
            <a:r>
              <a:rPr lang="en-US" sz="2400" b="1" u="sng" dirty="0" err="1" smtClean="0"/>
              <a:t>Conceptus</a:t>
            </a:r>
            <a:r>
              <a:rPr lang="en-US" sz="2400" b="1" dirty="0" smtClean="0"/>
              <a:t>:</a:t>
            </a:r>
            <a:r>
              <a:rPr lang="en-US" sz="2400" dirty="0" smtClean="0"/>
              <a:t> </a:t>
            </a:r>
          </a:p>
          <a:p>
            <a:pPr algn="just"/>
            <a:r>
              <a:rPr lang="en-US" sz="2400" dirty="0" smtClean="0"/>
              <a:t>                   The sum of derivatives of a </a:t>
            </a:r>
            <a:r>
              <a:rPr lang="en-US" sz="2400" dirty="0" err="1" smtClean="0"/>
              <a:t>fertilised</a:t>
            </a:r>
            <a:r>
              <a:rPr lang="en-US" sz="2400" dirty="0" smtClean="0"/>
              <a:t> ovum at any stage of development from fertilization until birth including the extra-embryonic membranes as well as the embryo or </a:t>
            </a:r>
            <a:r>
              <a:rPr lang="en-US" sz="2400" dirty="0" err="1" smtClean="0"/>
              <a:t>foetus</a:t>
            </a:r>
            <a:r>
              <a:rPr lang="en-US" sz="2400" dirty="0" smtClean="0"/>
              <a:t>.</a:t>
            </a:r>
          </a:p>
          <a:p>
            <a:r>
              <a:rPr lang="en-US" sz="2400" b="1" u="sng" dirty="0" smtClean="0"/>
              <a:t>Embryo</a:t>
            </a:r>
            <a:r>
              <a:rPr lang="en-US" sz="2400" b="1" dirty="0" smtClean="0"/>
              <a:t>:</a:t>
            </a:r>
            <a:r>
              <a:rPr lang="en-US" sz="2400" dirty="0" smtClean="0"/>
              <a:t> </a:t>
            </a:r>
          </a:p>
          <a:p>
            <a:pPr algn="just"/>
            <a:r>
              <a:rPr lang="en-US" sz="2400" dirty="0" smtClean="0"/>
              <a:t>               The early or developing stage of any organism, especially the developing product of </a:t>
            </a:r>
            <a:r>
              <a:rPr lang="en-US" sz="2400" dirty="0" err="1" smtClean="0"/>
              <a:t>fertilisation</a:t>
            </a:r>
            <a:r>
              <a:rPr lang="en-US" sz="2400" dirty="0" smtClean="0"/>
              <a:t> of an egg after the long axis appears and until all major structures are present. </a:t>
            </a:r>
          </a:p>
          <a:p>
            <a:r>
              <a:rPr lang="en-US" sz="2400" b="1" u="sng" dirty="0" err="1" smtClean="0"/>
              <a:t>Embryotoxicity</a:t>
            </a:r>
            <a:r>
              <a:rPr lang="en-US" sz="2400" b="1" dirty="0" smtClean="0"/>
              <a:t>:</a:t>
            </a:r>
          </a:p>
          <a:p>
            <a:r>
              <a:rPr lang="en-US" sz="2400" b="1" dirty="0" smtClean="0"/>
              <a:t>                          </a:t>
            </a:r>
            <a:r>
              <a:rPr lang="en-US" sz="2400" dirty="0" smtClean="0"/>
              <a:t> Detrimental to the normal structure, development, growth, and/or viability of an embryo.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457200"/>
            <a:ext cx="8534400" cy="1569660"/>
          </a:xfrm>
          <a:prstGeom prst="rect">
            <a:avLst/>
          </a:prstGeom>
        </p:spPr>
        <p:txBody>
          <a:bodyPr wrap="square">
            <a:spAutoFit/>
          </a:bodyPr>
          <a:lstStyle/>
          <a:p>
            <a:r>
              <a:rPr lang="en-US" sz="2400" b="1" u="sng" dirty="0" err="1" smtClean="0"/>
              <a:t>Foetus</a:t>
            </a:r>
            <a:r>
              <a:rPr lang="en-US" sz="2400" b="1" u="sng" dirty="0" smtClean="0"/>
              <a:t>:</a:t>
            </a:r>
            <a:r>
              <a:rPr lang="en-US" sz="2400" dirty="0" smtClean="0"/>
              <a:t> the unborn offspring in the post-embryonic period. </a:t>
            </a:r>
          </a:p>
          <a:p>
            <a:endParaRPr lang="en-US" sz="2400" b="1" dirty="0" smtClean="0"/>
          </a:p>
          <a:p>
            <a:pPr algn="just"/>
            <a:r>
              <a:rPr lang="en-US" sz="2400" b="1" u="sng" dirty="0" err="1" smtClean="0"/>
              <a:t>Foetotoxicity</a:t>
            </a:r>
            <a:r>
              <a:rPr lang="en-US" sz="2400" b="1" u="sng" dirty="0" smtClean="0"/>
              <a:t>:</a:t>
            </a:r>
            <a:r>
              <a:rPr lang="en-US" sz="2400" dirty="0" smtClean="0"/>
              <a:t> detrimental to the normal structure, development, growth, and/or viability of a </a:t>
            </a:r>
            <a:r>
              <a:rPr lang="en-US" sz="2400" dirty="0" err="1" smtClean="0"/>
              <a:t>foetus</a:t>
            </a:r>
            <a:r>
              <a:rPr lang="en-US" sz="2400" dirty="0" smtClean="0"/>
              <a:t>.</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228600"/>
            <a:ext cx="8458200" cy="5693866"/>
          </a:xfrm>
          <a:prstGeom prst="rect">
            <a:avLst/>
          </a:prstGeom>
        </p:spPr>
        <p:txBody>
          <a:bodyPr wrap="square">
            <a:spAutoFit/>
          </a:bodyPr>
          <a:lstStyle/>
          <a:p>
            <a:r>
              <a:rPr lang="en-US" sz="4000" b="1" u="sng" dirty="0" smtClean="0"/>
              <a:t>Prenatal Developmental Toxicity Study </a:t>
            </a:r>
          </a:p>
          <a:p>
            <a:endParaRPr lang="en-US" sz="3600" dirty="0" smtClean="0"/>
          </a:p>
          <a:p>
            <a:r>
              <a:rPr lang="en-US" sz="3600" b="1" u="sng" dirty="0" smtClean="0"/>
              <a:t>Purpose of test: </a:t>
            </a:r>
          </a:p>
          <a:p>
            <a:pPr algn="just"/>
            <a:r>
              <a:rPr lang="en-US" sz="2800" dirty="0" smtClean="0"/>
              <a:t>This guideline for developmental toxicity testing is designed to provide general information concerning the effects of prenatal exposure on the pregnant test animal and on the developing organism; this may include assessment of maternal effects as well as death, structural abnormalities, or altered growth in the </a:t>
            </a:r>
            <a:r>
              <a:rPr lang="en-US" sz="2800" dirty="0" err="1" smtClean="0"/>
              <a:t>foetus</a:t>
            </a:r>
            <a:r>
              <a:rPr lang="en-US" sz="2800" dirty="0" smtClean="0"/>
              <a:t>. Functional deficits, although an important part of development, are not a part of this Guideline. </a:t>
            </a:r>
          </a:p>
          <a:p>
            <a:endParaRPr lang="en-US" sz="2800" dirty="0"/>
          </a:p>
        </p:txBody>
      </p:sp>
    </p:spTree>
    <p:extLst>
      <p:ext uri="{BB962C8B-B14F-4D97-AF65-F5344CB8AC3E}">
        <p14:creationId xmlns:p14="http://schemas.microsoft.com/office/powerpoint/2010/main" val="2774024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64" y="152400"/>
            <a:ext cx="8416636" cy="6555641"/>
          </a:xfrm>
          <a:prstGeom prst="rect">
            <a:avLst/>
          </a:prstGeom>
        </p:spPr>
        <p:txBody>
          <a:bodyPr wrap="square">
            <a:spAutoFit/>
          </a:bodyPr>
          <a:lstStyle/>
          <a:p>
            <a:r>
              <a:rPr lang="en-US" sz="2800" b="1" dirty="0" smtClean="0"/>
              <a:t>PRINCIPLE OF THE TEST </a:t>
            </a:r>
          </a:p>
          <a:p>
            <a:pPr marL="285750" indent="-285750" algn="just">
              <a:buFont typeface="Arial" pitchFamily="34" charset="0"/>
              <a:buChar char="•"/>
            </a:pPr>
            <a:r>
              <a:rPr lang="en-US" sz="2800" dirty="0" smtClean="0"/>
              <a:t>Normally, the test substance is administered to pregnant animals at least from implantation to one day prior to the day of scheduled kill, which should be as close as possible to the normal day of delivery without risking loss of data resulting from early delivery. </a:t>
            </a:r>
          </a:p>
          <a:p>
            <a:pPr marL="285750" indent="-285750">
              <a:buFont typeface="Arial" pitchFamily="34" charset="0"/>
              <a:buChar char="•"/>
            </a:pPr>
            <a:r>
              <a:rPr lang="en-US" sz="2800" dirty="0" smtClean="0"/>
              <a:t>The guideline is not intended to examine solely the period of organogenesis, (e.g. days 5-15 in the rodent, and days 6-18 in the rabbit) but also effects from pre-implantation, when appropriate, through the entire period of gestation to the day before caesarean section. Shortly before caesarean section, the females are killed, the uterine contents are examined, and the </a:t>
            </a:r>
            <a:r>
              <a:rPr lang="en-US" sz="2800" dirty="0" err="1" smtClean="0"/>
              <a:t>foetuses</a:t>
            </a:r>
            <a:r>
              <a:rPr lang="en-US" sz="2800" dirty="0" smtClean="0"/>
              <a:t> are evaluated for soft tissue and skeletal changes</a:t>
            </a:r>
            <a:endParaRPr lang="en-US" sz="2800" dirty="0"/>
          </a:p>
        </p:txBody>
      </p:sp>
    </p:spTree>
    <p:extLst>
      <p:ext uri="{BB962C8B-B14F-4D97-AF65-F5344CB8AC3E}">
        <p14:creationId xmlns:p14="http://schemas.microsoft.com/office/powerpoint/2010/main" val="3314148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1"/>
            <a:ext cx="8458200" cy="6063198"/>
          </a:xfrm>
          <a:prstGeom prst="rect">
            <a:avLst/>
          </a:prstGeom>
        </p:spPr>
        <p:txBody>
          <a:bodyPr wrap="square">
            <a:spAutoFit/>
          </a:bodyPr>
          <a:lstStyle/>
          <a:p>
            <a:r>
              <a:rPr lang="en-US" sz="2800" b="1" dirty="0" smtClean="0"/>
              <a:t>PREPARATION FOR THE TEST </a:t>
            </a:r>
          </a:p>
          <a:p>
            <a:r>
              <a:rPr lang="en-US" sz="2400" b="1" u="sng" dirty="0" smtClean="0"/>
              <a:t>Selection of animal species </a:t>
            </a:r>
          </a:p>
          <a:p>
            <a:pPr algn="just"/>
            <a:r>
              <a:rPr lang="en-US" sz="2400" dirty="0" smtClean="0"/>
              <a:t>     Most relevant species are preferred, and laboratory species and strains which are commonly used in prenatal developmental toxicity testing are employed. The preferred </a:t>
            </a:r>
            <a:r>
              <a:rPr lang="en-US" sz="2400" b="1" dirty="0" smtClean="0"/>
              <a:t>rodent</a:t>
            </a:r>
            <a:r>
              <a:rPr lang="en-US" sz="2400" dirty="0" smtClean="0"/>
              <a:t> species is the rat and the preferred non-rodent species is the </a:t>
            </a:r>
            <a:r>
              <a:rPr lang="en-US" sz="2400" b="1" dirty="0" smtClean="0"/>
              <a:t>rabbit.</a:t>
            </a:r>
          </a:p>
          <a:p>
            <a:r>
              <a:rPr lang="en-US" sz="2400" b="1" u="sng" dirty="0" smtClean="0"/>
              <a:t>Housing and feeding conditions </a:t>
            </a:r>
          </a:p>
          <a:p>
            <a:pPr algn="just"/>
            <a:r>
              <a:rPr lang="en-US" sz="2400" dirty="0" smtClean="0"/>
              <a:t>    The </a:t>
            </a:r>
            <a:r>
              <a:rPr lang="en-US" sz="2400" b="1" dirty="0" smtClean="0"/>
              <a:t>temperature</a:t>
            </a:r>
            <a:r>
              <a:rPr lang="en-US" sz="2400" dirty="0" smtClean="0"/>
              <a:t> should be 22 (±3 °C) for rodents and 18 (±3 °C) rabbits. Although the relative </a:t>
            </a:r>
            <a:r>
              <a:rPr lang="en-US" sz="2400" b="1" dirty="0" smtClean="0"/>
              <a:t>humidity</a:t>
            </a:r>
            <a:r>
              <a:rPr lang="en-US" sz="2400" dirty="0" smtClean="0"/>
              <a:t> should be at least 30% and preferably not exceed 70% other than during room cleaning, the aim should be 50-60%. </a:t>
            </a:r>
            <a:r>
              <a:rPr lang="en-US" sz="2400" b="1" dirty="0" smtClean="0"/>
              <a:t>Lighting</a:t>
            </a:r>
            <a:r>
              <a:rPr lang="en-US" sz="2400" dirty="0" smtClean="0"/>
              <a:t> 12 hours light, 12 hours dark. For feeding, </a:t>
            </a:r>
            <a:r>
              <a:rPr lang="en-US" sz="2400" b="1" dirty="0" smtClean="0"/>
              <a:t>conventional laboratory diets </a:t>
            </a:r>
            <a:r>
              <a:rPr lang="en-US" sz="2400" dirty="0" smtClean="0"/>
              <a:t>may be used with an unlimited supply of </a:t>
            </a:r>
            <a:r>
              <a:rPr lang="en-US" sz="2400" b="1" dirty="0" smtClean="0"/>
              <a:t>drinking water</a:t>
            </a:r>
            <a:r>
              <a:rPr lang="en-US" sz="2400" dirty="0" smtClean="0"/>
              <a:t>. Mating procedures should be carried out in cages suitable for the purpose. While </a:t>
            </a:r>
            <a:r>
              <a:rPr lang="en-US" sz="2400" b="1" dirty="0" smtClean="0"/>
              <a:t>individual housing </a:t>
            </a:r>
            <a:r>
              <a:rPr lang="en-US" sz="2400" dirty="0" smtClean="0"/>
              <a:t>of mated animals is preferred, </a:t>
            </a:r>
            <a:r>
              <a:rPr lang="en-US" sz="2400" b="1" dirty="0" smtClean="0"/>
              <a:t>group housing </a:t>
            </a:r>
            <a:r>
              <a:rPr lang="en-US" sz="2400" dirty="0" smtClean="0"/>
              <a:t>in small numbers is also acceptable. </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305800" cy="6063198"/>
          </a:xfrm>
          <a:prstGeom prst="rect">
            <a:avLst/>
          </a:prstGeom>
        </p:spPr>
        <p:txBody>
          <a:bodyPr wrap="square">
            <a:spAutoFit/>
          </a:bodyPr>
          <a:lstStyle/>
          <a:p>
            <a:r>
              <a:rPr lang="en-US" sz="2400" b="1" u="sng" dirty="0" smtClean="0"/>
              <a:t>Preparation of the animals </a:t>
            </a:r>
          </a:p>
          <a:p>
            <a:pPr algn="just"/>
            <a:r>
              <a:rPr lang="en-US" sz="2400" dirty="0" smtClean="0"/>
              <a:t>     Healthy animals which have not been used in previous experiments are acclimated to laboratory conditions for 5 days. The animals of all test groups should, as nearly as practicable, be of uniform weight and age. Young adult </a:t>
            </a:r>
            <a:r>
              <a:rPr lang="en-US" sz="2400" dirty="0" err="1" smtClean="0"/>
              <a:t>nulliparous</a:t>
            </a:r>
            <a:r>
              <a:rPr lang="en-US" sz="2400" dirty="0" smtClean="0"/>
              <a:t> female animals should be used at each dose level. The females </a:t>
            </a:r>
            <a:r>
              <a:rPr lang="en-US" sz="2400" b="1" dirty="0" smtClean="0"/>
              <a:t>should be mated </a:t>
            </a:r>
            <a:r>
              <a:rPr lang="en-US" sz="2400" dirty="0" smtClean="0"/>
              <a:t>with males of the same species and strain. </a:t>
            </a:r>
            <a:r>
              <a:rPr lang="en-US" sz="2400" b="1" dirty="0" smtClean="0"/>
              <a:t>For rodents </a:t>
            </a:r>
            <a:r>
              <a:rPr lang="en-US" sz="2400" dirty="0" smtClean="0"/>
              <a:t>day 0 of gestation is the day on which a vaginal plug and/or sperm are observed; </a:t>
            </a:r>
            <a:r>
              <a:rPr lang="en-US" sz="2400" b="1" dirty="0" smtClean="0"/>
              <a:t>for rabbits </a:t>
            </a:r>
            <a:r>
              <a:rPr lang="en-US" sz="2400" dirty="0" smtClean="0"/>
              <a:t>day 0 is usually the day of coitus or of artificial insemination, if this technique is used. Mated females should be assigned in an unbiased manner to the </a:t>
            </a:r>
            <a:r>
              <a:rPr lang="en-US" sz="2400" b="1" dirty="0" smtClean="0"/>
              <a:t>control and treatment groups</a:t>
            </a:r>
            <a:r>
              <a:rPr lang="en-US" sz="2400" dirty="0" smtClean="0"/>
              <a:t>. Cages should be arranged in such a way that possible effects due to cage placement are minimized. Each animal should be assigned a unique identification number. Mated females should be assigned in an unbiased manner to the control and treatment groups.</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1"/>
            <a:ext cx="8458200" cy="6063198"/>
          </a:xfrm>
          <a:prstGeom prst="rect">
            <a:avLst/>
          </a:prstGeom>
        </p:spPr>
        <p:txBody>
          <a:bodyPr wrap="square">
            <a:spAutoFit/>
          </a:bodyPr>
          <a:lstStyle/>
          <a:p>
            <a:r>
              <a:rPr lang="en-US" sz="2800" b="1" dirty="0" smtClean="0"/>
              <a:t>PROCEDURE: </a:t>
            </a:r>
          </a:p>
          <a:p>
            <a:pPr marL="342900" indent="-342900"/>
            <a:r>
              <a:rPr lang="en-US" sz="2400" b="1" u="sng" dirty="0" smtClean="0"/>
              <a:t>Number and sex of animals </a:t>
            </a:r>
          </a:p>
          <a:p>
            <a:pPr marL="457200" indent="-457200"/>
            <a:r>
              <a:rPr lang="en-US" sz="2400" dirty="0" smtClean="0"/>
              <a:t> Each test and control group should contain approximately 20 female animals with implantation sites at necropsy. Groups with less than 16 animals with implantation sites may be inappropriate.</a:t>
            </a:r>
          </a:p>
          <a:p>
            <a:pPr marL="457200" indent="-457200"/>
            <a:r>
              <a:rPr lang="en-US" sz="2400" dirty="0" smtClean="0"/>
              <a:t>      Maternal mortality does not exceed approximately 10 percent</a:t>
            </a:r>
          </a:p>
          <a:p>
            <a:r>
              <a:rPr lang="en-US" sz="2400" b="1" u="sng" dirty="0" smtClean="0"/>
              <a:t>Preparation of doses</a:t>
            </a:r>
          </a:p>
          <a:p>
            <a:pPr marL="457200" indent="-457200"/>
            <a:r>
              <a:rPr lang="en-US" sz="2400" dirty="0" smtClean="0"/>
              <a:t> Consideration should be given to the following characteristics while using different vehicles for dosing:</a:t>
            </a:r>
          </a:p>
          <a:p>
            <a:pPr algn="just"/>
            <a:r>
              <a:rPr lang="en-US" sz="2400" dirty="0"/>
              <a:t> </a:t>
            </a:r>
            <a:r>
              <a:rPr lang="en-US" sz="2400" dirty="0" smtClean="0"/>
              <a:t>      </a:t>
            </a:r>
            <a:r>
              <a:rPr lang="en-US" sz="2400" dirty="0"/>
              <a:t>E</a:t>
            </a:r>
            <a:r>
              <a:rPr lang="en-US" sz="2400" dirty="0" smtClean="0"/>
              <a:t>ffects on the absorption,</a:t>
            </a:r>
          </a:p>
          <a:p>
            <a:r>
              <a:rPr lang="en-US" sz="2400" dirty="0" smtClean="0"/>
              <a:t>       Distribution,</a:t>
            </a:r>
          </a:p>
          <a:p>
            <a:r>
              <a:rPr lang="en-US" sz="2400" dirty="0" smtClean="0"/>
              <a:t>       Metabolism</a:t>
            </a:r>
          </a:p>
          <a:p>
            <a:r>
              <a:rPr lang="en-US" sz="2400" dirty="0" smtClean="0"/>
              <a:t>       Retention or excretion of the test substance; </a:t>
            </a:r>
          </a:p>
          <a:p>
            <a:r>
              <a:rPr lang="en-US" sz="2400" dirty="0" smtClean="0"/>
              <a:t>The vehicle should neither be developmentally toxic nor have effects on reproduction.</a:t>
            </a:r>
            <a:endParaRPr lang="en-US" sz="2400" dirty="0"/>
          </a:p>
        </p:txBody>
      </p:sp>
    </p:spTree>
    <p:extLst>
      <p:ext uri="{BB962C8B-B14F-4D97-AF65-F5344CB8AC3E}">
        <p14:creationId xmlns:p14="http://schemas.microsoft.com/office/powerpoint/2010/main" val="2521805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28600"/>
            <a:ext cx="8610600" cy="6432530"/>
          </a:xfrm>
          <a:prstGeom prst="rect">
            <a:avLst/>
          </a:prstGeom>
        </p:spPr>
        <p:txBody>
          <a:bodyPr wrap="square">
            <a:spAutoFit/>
          </a:bodyPr>
          <a:lstStyle/>
          <a:p>
            <a:pPr algn="just"/>
            <a:r>
              <a:rPr lang="en-US" sz="2800" b="1" u="sng" dirty="0" smtClean="0"/>
              <a:t>Dosage</a:t>
            </a:r>
          </a:p>
          <a:p>
            <a:pPr marL="342900" indent="-342900">
              <a:buFont typeface="Arial" pitchFamily="34" charset="0"/>
              <a:buChar char="•"/>
            </a:pPr>
            <a:r>
              <a:rPr lang="en-US" sz="2400" dirty="0" smtClean="0">
                <a:solidFill>
                  <a:srgbClr val="00B0F0"/>
                </a:solidFill>
              </a:rPr>
              <a:t> </a:t>
            </a:r>
            <a:r>
              <a:rPr lang="en-US" sz="2400" dirty="0" smtClean="0"/>
              <a:t> Normally, the test substance should be administered daily from implantation (e.g., day 5 post mating) to the day prior to scheduled caesarean section.</a:t>
            </a:r>
          </a:p>
          <a:p>
            <a:pPr marL="342900" indent="-342900">
              <a:buFont typeface="Arial" pitchFamily="34" charset="0"/>
              <a:buChar char="•"/>
            </a:pPr>
            <a:r>
              <a:rPr lang="en-US" sz="2400" dirty="0" smtClean="0"/>
              <a:t>At least </a:t>
            </a:r>
            <a:r>
              <a:rPr lang="en-US" sz="2400" b="1" dirty="0" smtClean="0"/>
              <a:t>three dose levels </a:t>
            </a:r>
            <a:r>
              <a:rPr lang="en-US" sz="2400" dirty="0" smtClean="0"/>
              <a:t>and a concurrent control should be used. Dose levels should be selected by considering existing toxicity data as well as additional information on metabolism and </a:t>
            </a:r>
            <a:r>
              <a:rPr lang="en-US" sz="2400" dirty="0" err="1" smtClean="0"/>
              <a:t>toxicokinetics</a:t>
            </a:r>
            <a:r>
              <a:rPr lang="en-US" sz="2400" dirty="0" smtClean="0"/>
              <a:t> of the test substance or related materials.</a:t>
            </a:r>
          </a:p>
          <a:p>
            <a:pPr marL="342900" indent="-342900" algn="just">
              <a:buFont typeface="Arial" pitchFamily="34" charset="0"/>
              <a:buChar char="•"/>
            </a:pPr>
            <a:r>
              <a:rPr lang="en-US" sz="2400" dirty="0" smtClean="0"/>
              <a:t>A </a:t>
            </a:r>
            <a:r>
              <a:rPr lang="en-US" sz="2400" b="1" dirty="0" smtClean="0"/>
              <a:t>concurrent control group </a:t>
            </a:r>
            <a:r>
              <a:rPr lang="en-US" sz="2400" dirty="0" smtClean="0"/>
              <a:t>should be used. This group should be  a vehicle-control group if a vehicle is used in administering the test substance. </a:t>
            </a:r>
          </a:p>
          <a:p>
            <a:r>
              <a:rPr lang="en-US" sz="2400" dirty="0" smtClean="0"/>
              <a:t>The dose levels should be spaced to produce </a:t>
            </a:r>
            <a:r>
              <a:rPr lang="en-US" sz="2400" b="1" dirty="0" smtClean="0"/>
              <a:t>a gradation of toxic effects.</a:t>
            </a:r>
            <a:r>
              <a:rPr lang="en-US" sz="2400" dirty="0" smtClean="0"/>
              <a:t> Unless limited by the physical/chemical nature or biological properties of the test substance, </a:t>
            </a:r>
            <a:r>
              <a:rPr lang="en-US" sz="2400" b="1" dirty="0" smtClean="0"/>
              <a:t>the highest dose </a:t>
            </a:r>
            <a:r>
              <a:rPr lang="en-US" sz="2400" dirty="0" smtClean="0"/>
              <a:t>should be chosen with the aim to induce some developmental and/or maternal toxicity (clinical signs or a decrease in body weight) but not death or severe suffering. </a:t>
            </a:r>
          </a:p>
        </p:txBody>
      </p:sp>
    </p:spTree>
    <p:extLst>
      <p:ext uri="{BB962C8B-B14F-4D97-AF65-F5344CB8AC3E}">
        <p14:creationId xmlns:p14="http://schemas.microsoft.com/office/powerpoint/2010/main" val="856577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
            <a:ext cx="8534400" cy="6063198"/>
          </a:xfrm>
          <a:prstGeom prst="rect">
            <a:avLst/>
          </a:prstGeom>
        </p:spPr>
        <p:txBody>
          <a:bodyPr wrap="square">
            <a:spAutoFit/>
          </a:bodyPr>
          <a:lstStyle/>
          <a:p>
            <a:r>
              <a:rPr lang="en-US" sz="2400" dirty="0" smtClean="0"/>
              <a:t>At least one </a:t>
            </a:r>
            <a:r>
              <a:rPr lang="en-US" sz="2400" b="1" dirty="0" smtClean="0"/>
              <a:t>intermediate dose </a:t>
            </a:r>
            <a:r>
              <a:rPr lang="en-US" sz="2400" dirty="0" smtClean="0"/>
              <a:t>level should produce minimal observable toxic effects. The </a:t>
            </a:r>
            <a:r>
              <a:rPr lang="en-US" sz="2400" b="1" dirty="0" smtClean="0"/>
              <a:t>lowest dose </a:t>
            </a:r>
            <a:r>
              <a:rPr lang="en-US" sz="2400" dirty="0" smtClean="0"/>
              <a:t>level with no evidence of either maternal or developmental toxicity. A </a:t>
            </a:r>
            <a:r>
              <a:rPr lang="en-US" sz="2400" b="1" dirty="0" smtClean="0"/>
              <a:t>descending sequence of dose levels</a:t>
            </a:r>
            <a:r>
              <a:rPr lang="en-US" sz="2400" dirty="0" smtClean="0"/>
              <a:t> selected with a view to demonstrating any dosage-related response and no-observed-adverse-effect level (NOAEL) or doses near the limit of detection that would allow the determination of </a:t>
            </a:r>
            <a:r>
              <a:rPr lang="en-US" sz="2400" b="1" dirty="0" smtClean="0"/>
              <a:t>a benchmark dose</a:t>
            </a:r>
            <a:r>
              <a:rPr lang="en-US" sz="2400" dirty="0" smtClean="0"/>
              <a:t>. </a:t>
            </a:r>
            <a:r>
              <a:rPr lang="en-US" sz="2400" b="1" dirty="0" smtClean="0"/>
              <a:t>Two- to four-fold intervals</a:t>
            </a:r>
            <a:r>
              <a:rPr lang="en-US" sz="2400" dirty="0" smtClean="0"/>
              <a:t> are frequently optimal for setting the descending dose levels, and the </a:t>
            </a:r>
            <a:r>
              <a:rPr lang="en-US" sz="2400" b="1" dirty="0" smtClean="0"/>
              <a:t>addition of a fourth test group </a:t>
            </a:r>
            <a:r>
              <a:rPr lang="en-US" sz="2400" dirty="0" smtClean="0"/>
              <a:t>is often preferable to using very large intervals (e.g. more than a factor of 10) between dosages. Although </a:t>
            </a:r>
            <a:r>
              <a:rPr lang="en-US" sz="2400" b="1" dirty="0" smtClean="0"/>
              <a:t>establishment of a maternal NOAEL is the goal</a:t>
            </a:r>
            <a:r>
              <a:rPr lang="en-US" sz="2400" dirty="0" smtClean="0"/>
              <a:t>, studies which do not establish such a level may also be acceptable.</a:t>
            </a:r>
          </a:p>
          <a:p>
            <a:r>
              <a:rPr lang="en-US" sz="2800" b="1" u="sng" dirty="0" smtClean="0"/>
              <a:t>Limit test </a:t>
            </a:r>
          </a:p>
          <a:p>
            <a:pPr marL="457200" indent="-457200">
              <a:buFont typeface="Arial" pitchFamily="34" charset="0"/>
              <a:buChar char="•"/>
            </a:pPr>
            <a:r>
              <a:rPr lang="en-US" sz="2400" dirty="0" smtClean="0"/>
              <a:t>If a test at one dose level of at least 1000 mg/kg body weight/day by oral administration, using the procedures described for this study, produces no observable toxicity</a:t>
            </a:r>
            <a:endParaRPr lang="en-US" sz="2400" dirty="0">
              <a:solidFill>
                <a:srgbClr val="00B0F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455" y="533400"/>
            <a:ext cx="8458200" cy="5693866"/>
          </a:xfrm>
          <a:prstGeom prst="rect">
            <a:avLst/>
          </a:prstGeom>
        </p:spPr>
        <p:txBody>
          <a:bodyPr wrap="square">
            <a:spAutoFit/>
          </a:bodyPr>
          <a:lstStyle/>
          <a:p>
            <a:r>
              <a:rPr lang="en-US" dirty="0" smtClean="0"/>
              <a:t> </a:t>
            </a:r>
            <a:r>
              <a:rPr lang="en-US" sz="2400" dirty="0" smtClean="0"/>
              <a:t>and if an effect would not be expected based upon existing data  then a full study using three dose levels may not be considered necessary.</a:t>
            </a:r>
          </a:p>
          <a:p>
            <a:r>
              <a:rPr lang="en-US" sz="2800" b="1" u="sng" dirty="0" smtClean="0"/>
              <a:t>Administration of doses</a:t>
            </a:r>
          </a:p>
          <a:p>
            <a:pPr marL="342900" indent="-342900">
              <a:buFont typeface="Arial" pitchFamily="34" charset="0"/>
              <a:buChar char="•"/>
            </a:pPr>
            <a:r>
              <a:rPr lang="en-US" sz="2400" dirty="0"/>
              <a:t>U</a:t>
            </a:r>
            <a:r>
              <a:rPr lang="en-US" sz="2400" dirty="0" smtClean="0"/>
              <a:t>sually </a:t>
            </a:r>
            <a:r>
              <a:rPr lang="en-US" sz="2400" dirty="0"/>
              <a:t>t</a:t>
            </a:r>
            <a:r>
              <a:rPr lang="en-US" sz="2400" dirty="0" smtClean="0"/>
              <a:t>he test substance or vehicle is usually administered orally by intubation. The test substance should be administered at approximately the same time each day.</a:t>
            </a:r>
          </a:p>
          <a:p>
            <a:pPr marL="342900" indent="-342900">
              <a:buFont typeface="Arial" pitchFamily="34" charset="0"/>
              <a:buChar char="•"/>
            </a:pPr>
            <a:r>
              <a:rPr lang="en-US" sz="2400" dirty="0" smtClean="0"/>
              <a:t>The dose to each animal should normally be based on the most recent individual body weight determination.</a:t>
            </a:r>
          </a:p>
          <a:p>
            <a:pPr marL="342900" indent="-342900">
              <a:buFont typeface="Arial" pitchFamily="34" charset="0"/>
              <a:buChar char="•"/>
            </a:pPr>
            <a:r>
              <a:rPr lang="en-US" sz="2400" dirty="0" smtClean="0"/>
              <a:t>The maximum volume of liquid that can be administered at one time depends on the size of the test animal. </a:t>
            </a:r>
          </a:p>
          <a:p>
            <a:pPr marL="342900" indent="-342900">
              <a:buFont typeface="Arial" pitchFamily="34" charset="0"/>
              <a:buChar char="•"/>
            </a:pPr>
            <a:r>
              <a:rPr lang="en-US" sz="2400" dirty="0" smtClean="0"/>
              <a:t>The volume should not exceed 1 ml/100 g body weight.</a:t>
            </a:r>
          </a:p>
          <a:p>
            <a:pPr marL="342900" indent="-342900">
              <a:buFont typeface="Arial" pitchFamily="34" charset="0"/>
              <a:buChar char="•"/>
            </a:pPr>
            <a:r>
              <a:rPr lang="en-US" sz="2400" dirty="0" smtClean="0"/>
              <a:t> When corn oil is used as a vehicle, the volume should not exceed 0.4 ml/100 g body weight. </a:t>
            </a:r>
          </a:p>
          <a:p>
            <a:endParaRPr lang="en-US" sz="2400" b="1" dirty="0"/>
          </a:p>
        </p:txBody>
      </p:sp>
    </p:spTree>
    <p:extLst>
      <p:ext uri="{BB962C8B-B14F-4D97-AF65-F5344CB8AC3E}">
        <p14:creationId xmlns:p14="http://schemas.microsoft.com/office/powerpoint/2010/main" val="889651043"/>
      </p:ext>
    </p:extLst>
  </p:cSld>
  <p:clrMapOvr>
    <a:masterClrMapping/>
  </p:clrMapOvr>
  <p:timing>
    <p:tnLst>
      <p:par>
        <p:cTn id="1" dur="indefinite" restart="never" nodeType="tmRoot"/>
      </p:par>
    </p:tnLst>
  </p:timing>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172</TotalTime>
  <Words>1475</Words>
  <Application>Microsoft Office PowerPoint</Application>
  <PresentationFormat>On-screen Show (4:3)</PresentationFormat>
  <Paragraphs>88</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Composite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Windows User</cp:lastModifiedBy>
  <cp:revision>22</cp:revision>
  <dcterms:created xsi:type="dcterms:W3CDTF">2017-01-01T05:19:29Z</dcterms:created>
  <dcterms:modified xsi:type="dcterms:W3CDTF">2020-03-03T09:53:41Z</dcterms:modified>
</cp:coreProperties>
</file>